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14401800" cy="10795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1440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ucida Grande"/>
      </a:defRPr>
    </a:lvl1pPr>
    <a:lvl2pPr marL="0" marR="0" indent="0" algn="l" defTabSz="1440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ucida Grande"/>
      </a:defRPr>
    </a:lvl2pPr>
    <a:lvl3pPr marL="0" marR="0" indent="0" algn="l" defTabSz="1440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ucida Grande"/>
      </a:defRPr>
    </a:lvl3pPr>
    <a:lvl4pPr marL="0" marR="0" indent="0" algn="l" defTabSz="1440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ucida Grande"/>
      </a:defRPr>
    </a:lvl4pPr>
    <a:lvl5pPr marL="0" marR="0" indent="0" algn="l" defTabSz="1440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ucida Grande"/>
      </a:defRPr>
    </a:lvl5pPr>
    <a:lvl6pPr marL="0" marR="0" indent="0" algn="l" defTabSz="1440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ucida Grande"/>
      </a:defRPr>
    </a:lvl6pPr>
    <a:lvl7pPr marL="0" marR="0" indent="0" algn="l" defTabSz="1440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ucida Grande"/>
      </a:defRPr>
    </a:lvl7pPr>
    <a:lvl8pPr marL="0" marR="0" indent="0" algn="l" defTabSz="1440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ucida Grande"/>
      </a:defRPr>
    </a:lvl8pPr>
    <a:lvl9pPr marL="0" marR="0" indent="0" algn="l" defTabSz="1440089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Lucida Grand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+mj-lt"/>
        <a:ea typeface="+mj-ea"/>
        <a:cs typeface="+mj-cs"/>
        <a:sym typeface="Lucida Grande"/>
      </a:defRPr>
    </a:lvl1pPr>
    <a:lvl2pPr indent="228600" defTabSz="457200" latinLnBrk="0">
      <a:defRPr sz="2200">
        <a:latin typeface="+mj-lt"/>
        <a:ea typeface="+mj-ea"/>
        <a:cs typeface="+mj-cs"/>
        <a:sym typeface="Lucida Grande"/>
      </a:defRPr>
    </a:lvl2pPr>
    <a:lvl3pPr indent="457200" defTabSz="457200" latinLnBrk="0">
      <a:defRPr sz="2200">
        <a:latin typeface="+mj-lt"/>
        <a:ea typeface="+mj-ea"/>
        <a:cs typeface="+mj-cs"/>
        <a:sym typeface="Lucida Grande"/>
      </a:defRPr>
    </a:lvl3pPr>
    <a:lvl4pPr indent="685800" defTabSz="457200" latinLnBrk="0">
      <a:defRPr sz="2200">
        <a:latin typeface="+mj-lt"/>
        <a:ea typeface="+mj-ea"/>
        <a:cs typeface="+mj-cs"/>
        <a:sym typeface="Lucida Grande"/>
      </a:defRPr>
    </a:lvl4pPr>
    <a:lvl5pPr indent="914400" defTabSz="457200" latinLnBrk="0">
      <a:defRPr sz="2200">
        <a:latin typeface="+mj-lt"/>
        <a:ea typeface="+mj-ea"/>
        <a:cs typeface="+mj-cs"/>
        <a:sym typeface="Lucida Grande"/>
      </a:defRPr>
    </a:lvl5pPr>
    <a:lvl6pPr indent="1143000" defTabSz="457200" latinLnBrk="0">
      <a:defRPr sz="2200">
        <a:latin typeface="+mj-lt"/>
        <a:ea typeface="+mj-ea"/>
        <a:cs typeface="+mj-cs"/>
        <a:sym typeface="Lucida Grande"/>
      </a:defRPr>
    </a:lvl6pPr>
    <a:lvl7pPr indent="1371600" defTabSz="457200" latinLnBrk="0">
      <a:defRPr sz="2200">
        <a:latin typeface="+mj-lt"/>
        <a:ea typeface="+mj-ea"/>
        <a:cs typeface="+mj-cs"/>
        <a:sym typeface="Lucida Grande"/>
      </a:defRPr>
    </a:lvl7pPr>
    <a:lvl8pPr indent="1600200" defTabSz="457200" latinLnBrk="0">
      <a:defRPr sz="2200">
        <a:latin typeface="+mj-lt"/>
        <a:ea typeface="+mj-ea"/>
        <a:cs typeface="+mj-cs"/>
        <a:sym typeface="Lucida Grande"/>
      </a:defRPr>
    </a:lvl8pPr>
    <a:lvl9pPr indent="1828800" defTabSz="457200" latinLnBrk="0">
      <a:defRPr sz="2200">
        <a:latin typeface="+mj-lt"/>
        <a:ea typeface="+mj-ea"/>
        <a:cs typeface="+mj-cs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800225" y="1766683"/>
            <a:ext cx="10801350" cy="3758261"/>
          </a:xfrm>
          <a:prstGeom prst="rect">
            <a:avLst/>
          </a:prstGeom>
        </p:spPr>
        <p:txBody>
          <a:bodyPr anchor="b"/>
          <a:lstStyle>
            <a:lvl1pPr algn="ctr">
              <a:defRPr sz="7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800225" y="5669874"/>
            <a:ext cx="10801350" cy="2606296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800"/>
            </a:lvl1pPr>
            <a:lvl2pPr marL="0" indent="0" algn="ctr">
              <a:buSzTx/>
              <a:buFontTx/>
              <a:buNone/>
              <a:defRPr sz="2800"/>
            </a:lvl2pPr>
            <a:lvl3pPr marL="0" indent="0" algn="ctr">
              <a:buSzTx/>
              <a:buFontTx/>
              <a:buNone/>
              <a:defRPr sz="2800"/>
            </a:lvl3pPr>
            <a:lvl4pPr marL="0" indent="0" algn="ctr">
              <a:buSzTx/>
              <a:buFontTx/>
              <a:buNone/>
              <a:defRPr sz="2800"/>
            </a:lvl4pPr>
            <a:lvl5pPr marL="0" indent="0" algn="ctr">
              <a:buSzTx/>
              <a:buFontTx/>
              <a:buNone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10306287" y="574734"/>
            <a:ext cx="3105392" cy="9148265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xfrm>
            <a:off x="990122" y="574734"/>
            <a:ext cx="9136145" cy="914826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18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1pPr>
            <a:lvl2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2pPr>
            <a:lvl3pPr marL="1561741" indent="-697997"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3pPr>
            <a:lvl4pPr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4pPr>
            <a:lvl5pPr marL="3614947" indent="-424355">
              <a:defRPr>
                <a:latin typeface="微軟正黑體"/>
                <a:ea typeface="微軟正黑體"/>
                <a:cs typeface="微軟正黑體"/>
                <a:sym typeface="微軟正黑體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xfrm>
            <a:off x="13391096" y="10149955"/>
            <a:ext cx="290618" cy="294637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982621" y="2691252"/>
            <a:ext cx="12421556" cy="4490424"/>
          </a:xfrm>
          <a:prstGeom prst="rect">
            <a:avLst/>
          </a:prstGeom>
        </p:spPr>
        <p:txBody>
          <a:bodyPr anchor="b"/>
          <a:lstStyle>
            <a:lvl1pPr>
              <a:defRPr sz="7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982621" y="7224155"/>
            <a:ext cx="12421556" cy="2361410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8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8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8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8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8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990122" y="2873668"/>
            <a:ext cx="6120771" cy="684933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991999" y="574734"/>
            <a:ext cx="12421553" cy="2086537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992000" y="2646272"/>
            <a:ext cx="6092636" cy="129690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800"/>
            </a:lvl1pPr>
            <a:lvl2pPr marL="0" indent="0">
              <a:buSzTx/>
              <a:buFontTx/>
              <a:buNone/>
              <a:defRPr b="1" sz="2800"/>
            </a:lvl2pPr>
            <a:lvl3pPr marL="0" indent="0">
              <a:buSzTx/>
              <a:buFontTx/>
              <a:buNone/>
              <a:defRPr b="1" sz="2800"/>
            </a:lvl3pPr>
            <a:lvl4pPr marL="0" indent="0">
              <a:buSzTx/>
              <a:buFontTx/>
              <a:buNone/>
              <a:defRPr b="1" sz="2800"/>
            </a:lvl4pPr>
            <a:lvl5pPr marL="0" indent="0">
              <a:buSzTx/>
              <a:buFontTx/>
              <a:buNone/>
              <a:defRPr b="1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/>
          <p:nvPr>
            <p:ph type="body" sz="quarter" idx="13"/>
          </p:nvPr>
        </p:nvSpPr>
        <p:spPr>
          <a:xfrm>
            <a:off x="7290909" y="2646271"/>
            <a:ext cx="6122646" cy="129690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992000" y="719667"/>
            <a:ext cx="4644955" cy="2518837"/>
          </a:xfrm>
          <a:prstGeom prst="rect">
            <a:avLst/>
          </a:prstGeom>
        </p:spPr>
        <p:txBody>
          <a:bodyPr anchor="b"/>
          <a:lstStyle>
            <a:lvl1pPr>
              <a:defRPr sz="37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6122641" y="1554281"/>
            <a:ext cx="7290911" cy="7671449"/>
          </a:xfrm>
          <a:prstGeom prst="rect">
            <a:avLst/>
          </a:prstGeom>
        </p:spPr>
        <p:txBody>
          <a:bodyPr/>
          <a:lstStyle>
            <a:lvl1pPr>
              <a:defRPr sz="3700"/>
            </a:lvl1pPr>
            <a:lvl2pPr marL="842868" indent="-302775">
              <a:defRPr sz="3700"/>
            </a:lvl2pPr>
            <a:lvl3pPr marL="1437026" indent="-356844">
              <a:defRPr sz="3700"/>
            </a:lvl3pPr>
            <a:lvl4pPr marL="2054691" indent="-434419">
              <a:defRPr sz="3700"/>
            </a:lvl4pPr>
            <a:lvl5pPr marL="2594779" indent="-434419"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/>
          <p:nvPr>
            <p:ph type="body" sz="quarter" idx="13"/>
          </p:nvPr>
        </p:nvSpPr>
        <p:spPr>
          <a:xfrm>
            <a:off x="992000" y="3238498"/>
            <a:ext cx="4644955" cy="5999727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992000" y="719667"/>
            <a:ext cx="4644955" cy="2518837"/>
          </a:xfrm>
          <a:prstGeom prst="rect">
            <a:avLst/>
          </a:prstGeom>
        </p:spPr>
        <p:txBody>
          <a:bodyPr anchor="b"/>
          <a:lstStyle>
            <a:lvl1pPr>
              <a:defRPr sz="37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Picture Placeholder 2"/>
          <p:cNvSpPr/>
          <p:nvPr>
            <p:ph type="pic" sz="half" idx="13"/>
          </p:nvPr>
        </p:nvSpPr>
        <p:spPr>
          <a:xfrm>
            <a:off x="6122641" y="1554281"/>
            <a:ext cx="7290911" cy="767144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992000" y="3238500"/>
            <a:ext cx="4644955" cy="5999723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800"/>
            </a:lvl1pPr>
            <a:lvl2pPr marL="0" indent="0">
              <a:buSzTx/>
              <a:buFontTx/>
              <a:buNone/>
              <a:defRPr sz="1800"/>
            </a:lvl2pPr>
            <a:lvl3pPr marL="0" indent="0">
              <a:buSzTx/>
              <a:buFontTx/>
              <a:buNone/>
              <a:defRPr sz="1800"/>
            </a:lvl3pPr>
            <a:lvl4pPr marL="0" indent="0">
              <a:buSzTx/>
              <a:buFontTx/>
              <a:buNone/>
              <a:defRPr sz="1800"/>
            </a:lvl4pPr>
            <a:lvl5pPr marL="0" indent="0">
              <a:buSzTx/>
              <a:buFontTx/>
              <a:buNone/>
              <a:defRPr sz="1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90122" y="574734"/>
            <a:ext cx="12421556" cy="2086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90122" y="2873668"/>
            <a:ext cx="12421556" cy="6849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3121060" y="10145415"/>
            <a:ext cx="290619" cy="294637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l" defTabSz="10801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1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10801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1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10801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1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10801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1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10801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1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10801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1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10801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1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10801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1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1080179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51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70044" marR="0" indent="-270044" algn="l" defTabSz="1080179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858357" marR="0" indent="-318267" algn="l" defTabSz="1080179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467635" marR="0" indent="-387456" algn="l" defTabSz="1080179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2044625" marR="0" indent="-424355" algn="l" defTabSz="1080179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584718" marR="0" indent="-424356" algn="l" defTabSz="1080179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3124805" marR="0" indent="-424354" algn="l" defTabSz="1080179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664898" marR="0" indent="-424355" algn="l" defTabSz="1080179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4204989" marR="0" indent="-424355" algn="l" defTabSz="1080179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745077" marR="0" indent="-424355" algn="l" defTabSz="1080179" rtl="0" latinLnBrk="0">
        <a:lnSpc>
          <a:spcPct val="90000"/>
        </a:lnSpc>
        <a:spcBef>
          <a:spcPts val="11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300" u="none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1440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1440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1440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1440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1440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1440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1440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1440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144008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8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9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0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Jack Guo…"/>
          <p:cNvSpPr txBox="1"/>
          <p:nvPr/>
        </p:nvSpPr>
        <p:spPr>
          <a:xfrm>
            <a:off x="6590030" y="5853507"/>
            <a:ext cx="1221737" cy="878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 algn="ctr">
              <a:defRPr sz="44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三毛</a:t>
            </a:r>
          </a:p>
        </p:txBody>
      </p:sp>
      <p:sp>
        <p:nvSpPr>
          <p:cNvPr id="129" name="TypeScript 介绍"/>
          <p:cNvSpPr txBox="1"/>
          <p:nvPr/>
        </p:nvSpPr>
        <p:spPr>
          <a:xfrm>
            <a:off x="1904170" y="4120381"/>
            <a:ext cx="10873208" cy="1069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sz="6600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r>
              <a:t>TypeScript With Vue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5932" y="1085697"/>
            <a:ext cx="3659367" cy="33171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774413" y="1085697"/>
            <a:ext cx="4133375" cy="331712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6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805932" y="5720326"/>
            <a:ext cx="3659367" cy="351752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6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866250" y="5308600"/>
            <a:ext cx="3949704" cy="4572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7" grpId="4"/>
      <p:bldP build="whole" bldLvl="1" animBg="1" rev="0" advAuto="0" spid="166" grpId="3"/>
      <p:bldP build="whole" bldLvl="1" animBg="1" rev="0" advAuto="0" spid="164" grpId="1"/>
      <p:bldP build="whole" bldLvl="1" animBg="1" rev="0" advAuto="0" spid="165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5756" y="3100159"/>
            <a:ext cx="11630288" cy="45946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8544" y="1534167"/>
            <a:ext cx="9404712" cy="412399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76700" y="6457950"/>
            <a:ext cx="5910749" cy="209474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00450" y="1416050"/>
            <a:ext cx="7200900" cy="11049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7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7550" y="3194050"/>
            <a:ext cx="7886700" cy="1282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7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2800" y="6997699"/>
            <a:ext cx="6158477" cy="183444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sp>
        <p:nvSpPr>
          <p:cNvPr id="177" name="Line"/>
          <p:cNvSpPr/>
          <p:nvPr/>
        </p:nvSpPr>
        <p:spPr>
          <a:xfrm flipH="1">
            <a:off x="4666901" y="5257705"/>
            <a:ext cx="1333161" cy="969312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8" name="Line"/>
          <p:cNvSpPr/>
          <p:nvPr/>
        </p:nvSpPr>
        <p:spPr>
          <a:xfrm>
            <a:off x="8343899" y="5158830"/>
            <a:ext cx="1095928" cy="1095927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7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777225" y="7333108"/>
            <a:ext cx="5816934" cy="114552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sp>
        <p:nvSpPr>
          <p:cNvPr id="180" name="Rectangle"/>
          <p:cNvSpPr/>
          <p:nvPr/>
        </p:nvSpPr>
        <p:spPr>
          <a:xfrm>
            <a:off x="12611099" y="7587553"/>
            <a:ext cx="764886" cy="405416"/>
          </a:xfrm>
          <a:prstGeom prst="rect">
            <a:avLst/>
          </a:prstGeom>
          <a:ln w="25400">
            <a:solidFill>
              <a:srgbClr val="D9544E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81" name="不是 string"/>
          <p:cNvSpPr txBox="1"/>
          <p:nvPr/>
        </p:nvSpPr>
        <p:spPr>
          <a:xfrm>
            <a:off x="11072166" y="9131299"/>
            <a:ext cx="1829966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不是 string</a:t>
            </a:r>
          </a:p>
        </p:txBody>
      </p:sp>
      <p:sp>
        <p:nvSpPr>
          <p:cNvPr id="182" name="Line"/>
          <p:cNvSpPr/>
          <p:nvPr/>
        </p:nvSpPr>
        <p:spPr>
          <a:xfrm flipH="1">
            <a:off x="12491587" y="8144208"/>
            <a:ext cx="386219" cy="853783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1" grpId="8"/>
      <p:bldP build="whole" bldLvl="1" animBg="1" rev="0" advAuto="0" spid="177" grpId="2"/>
      <p:bldP build="whole" bldLvl="1" animBg="1" rev="0" advAuto="0" spid="180" grpId="6"/>
      <p:bldP build="whole" bldLvl="1" animBg="1" rev="0" advAuto="0" spid="175" grpId="1"/>
      <p:bldP build="whole" bldLvl="1" animBg="1" rev="0" advAuto="0" spid="178" grpId="4"/>
      <p:bldP build="whole" bldLvl="1" animBg="1" rev="0" advAuto="0" spid="182" grpId="7"/>
      <p:bldP build="whole" bldLvl="1" animBg="1" rev="0" advAuto="0" spid="179" grpId="5"/>
      <p:bldP build="whole" bldLvl="1" animBg="1" rev="0" advAuto="0" spid="176" grpId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19400" y="893569"/>
            <a:ext cx="11072863" cy="98146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3097" y="2787307"/>
            <a:ext cx="12415606" cy="522038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sp>
        <p:nvSpPr>
          <p:cNvPr id="186" name="Line"/>
          <p:cNvSpPr/>
          <p:nvPr/>
        </p:nvSpPr>
        <p:spPr>
          <a:xfrm flipV="1">
            <a:off x="8131423" y="2527746"/>
            <a:ext cx="796580" cy="1526483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7" name="Rounded Rectangle"/>
          <p:cNvSpPr/>
          <p:nvPr/>
        </p:nvSpPr>
        <p:spPr>
          <a:xfrm>
            <a:off x="2400300" y="4725518"/>
            <a:ext cx="5863829" cy="815653"/>
          </a:xfrm>
          <a:prstGeom prst="roundRect">
            <a:avLst>
              <a:gd name="adj" fmla="val 23356"/>
            </a:avLst>
          </a:prstGeom>
          <a:ln w="25400">
            <a:solidFill>
              <a:srgbClr val="FFFFFF"/>
            </a:solidFill>
          </a:ln>
        </p:spPr>
        <p:txBody>
          <a:bodyPr lIns="45718" tIns="45718" rIns="45718" bIns="45718" anchor="ctr"/>
          <a:lstStyle/>
          <a:p>
            <a:pPr>
              <a:defRPr>
                <a:latin typeface="+mn-lt"/>
                <a:ea typeface="+mn-ea"/>
                <a:cs typeface="+mn-cs"/>
                <a:sym typeface="Helvetica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6" grpId="1"/>
      <p:bldP build="whole" bldLvl="1" animBg="1" rev="0" advAuto="0" spid="184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5257" y="3248116"/>
            <a:ext cx="7571286" cy="137777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9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5257" y="5452209"/>
            <a:ext cx="7571286" cy="144702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9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15257" y="7725557"/>
            <a:ext cx="7571286" cy="14361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9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829050" y="910488"/>
            <a:ext cx="6743700" cy="151130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0" grpId="2"/>
      <p:bldP build="whole" bldLvl="1" animBg="1" rev="0" advAuto="0" spid="189" grpId="1"/>
      <p:bldP build="whole" bldLvl="1" animBg="1" rev="0" advAuto="0" spid="191" grpId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Line"/>
          <p:cNvSpPr/>
          <p:nvPr/>
        </p:nvSpPr>
        <p:spPr>
          <a:xfrm flipH="1">
            <a:off x="4532095" y="3860029"/>
            <a:ext cx="1325567" cy="1790696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5" name="Line"/>
          <p:cNvSpPr/>
          <p:nvPr/>
        </p:nvSpPr>
        <p:spPr>
          <a:xfrm>
            <a:off x="8477580" y="3859988"/>
            <a:ext cx="906623" cy="1788731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9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9952" y="6430202"/>
            <a:ext cx="6689615" cy="125264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9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11432" y="6376839"/>
            <a:ext cx="6375404" cy="135936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sp>
        <p:nvSpPr>
          <p:cNvPr id="198" name="Rounded Rectangle"/>
          <p:cNvSpPr/>
          <p:nvPr/>
        </p:nvSpPr>
        <p:spPr>
          <a:xfrm>
            <a:off x="12732442" y="6650121"/>
            <a:ext cx="894660" cy="609606"/>
          </a:xfrm>
          <a:prstGeom prst="roundRect">
            <a:avLst>
              <a:gd name="adj" fmla="val 22014"/>
            </a:avLst>
          </a:prstGeom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>
              <a:defRPr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99" name="Line"/>
          <p:cNvSpPr/>
          <p:nvPr/>
        </p:nvSpPr>
        <p:spPr>
          <a:xfrm flipV="1">
            <a:off x="12169923" y="7485260"/>
            <a:ext cx="911080" cy="911081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0" name="？？？"/>
          <p:cNvSpPr txBox="1"/>
          <p:nvPr/>
        </p:nvSpPr>
        <p:spPr>
          <a:xfrm>
            <a:off x="11288065" y="8462877"/>
            <a:ext cx="1181101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？？？</a:t>
            </a:r>
          </a:p>
        </p:txBody>
      </p:sp>
      <p:pic>
        <p:nvPicPr>
          <p:cNvPr id="201" name="Picture 2" descr="Pictur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89873" y="1409157"/>
            <a:ext cx="8222054" cy="166360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9" grpId="5"/>
      <p:bldP build="whole" bldLvl="1" animBg="1" rev="0" advAuto="0" spid="197" grpId="2"/>
      <p:bldP build="whole" bldLvl="1" animBg="1" rev="0" advAuto="0" spid="198" grpId="7"/>
      <p:bldP build="whole" bldLvl="1" animBg="1" rev="0" advAuto="0" spid="194" grpId="1"/>
      <p:bldP build="whole" bldLvl="1" animBg="1" rev="0" advAuto="0" spid="200" grpId="6"/>
      <p:bldP build="whole" bldLvl="1" animBg="1" rev="0" advAuto="0" spid="196" grpId="4"/>
      <p:bldP build="whole" bldLvl="1" animBg="1" rev="0" advAuto="0" spid="195" grpId="3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2270" y="1048844"/>
            <a:ext cx="11517260" cy="869731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7563" y="3652251"/>
            <a:ext cx="12326674" cy="349049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9800" y="1187450"/>
            <a:ext cx="12522200" cy="1409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20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1250" y="3295650"/>
            <a:ext cx="12179300" cy="12827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20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3800" y="5276850"/>
            <a:ext cx="12014200" cy="13970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sp>
        <p:nvSpPr>
          <p:cNvPr id="210" name="…"/>
          <p:cNvSpPr txBox="1"/>
          <p:nvPr/>
        </p:nvSpPr>
        <p:spPr>
          <a:xfrm>
            <a:off x="6717031" y="7372350"/>
            <a:ext cx="967737" cy="110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6800">
                <a:solidFill>
                  <a:srgbClr val="FFFFFF"/>
                </a:solidFill>
              </a:defRPr>
            </a:lvl1pPr>
          </a:lstStyle>
          <a:p>
            <a:pPr/>
            <a:r>
              <a:t>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9" grpId="2"/>
      <p:bldP build="whole" bldLvl="1" animBg="1" rev="0" advAuto="0" spid="20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模块导入"/>
          <p:cNvSpPr txBox="1"/>
          <p:nvPr/>
        </p:nvSpPr>
        <p:spPr>
          <a:xfrm>
            <a:off x="4141797" y="3663948"/>
            <a:ext cx="520552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TypeScript 基础知识补充</a:t>
            </a:r>
          </a:p>
        </p:txBody>
      </p:sp>
      <p:sp>
        <p:nvSpPr>
          <p:cNvPr id="132" name="在 TypeScript下 写一个正确的组件"/>
          <p:cNvSpPr txBox="1"/>
          <p:nvPr/>
        </p:nvSpPr>
        <p:spPr>
          <a:xfrm>
            <a:off x="4242737" y="6394448"/>
            <a:ext cx="6034014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在 TypeScript下封装一个组件</a:t>
            </a:r>
          </a:p>
        </p:txBody>
      </p:sp>
      <p:sp>
        <p:nvSpPr>
          <p:cNvPr id="133" name="Vue Prop 的验证那些事"/>
          <p:cNvSpPr txBox="1"/>
          <p:nvPr/>
        </p:nvSpPr>
        <p:spPr>
          <a:xfrm>
            <a:off x="4248260" y="5029198"/>
            <a:ext cx="4782295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Vue Prop 的验证那些事</a:t>
            </a:r>
          </a:p>
        </p:txBody>
      </p:sp>
      <p:sp>
        <p:nvSpPr>
          <p:cNvPr id="134" name="文本框 75"/>
          <p:cNvSpPr txBox="1"/>
          <p:nvPr/>
        </p:nvSpPr>
        <p:spPr>
          <a:xfrm>
            <a:off x="2854573" y="3547488"/>
            <a:ext cx="919537" cy="969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2009" tIns="72009" rIns="72009" bIns="72009">
            <a:spAutoFit/>
          </a:bodyPr>
          <a:lstStyle>
            <a:lvl1pPr>
              <a:defRPr sz="5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01</a:t>
            </a:r>
          </a:p>
        </p:txBody>
      </p:sp>
      <p:sp>
        <p:nvSpPr>
          <p:cNvPr id="135" name="文本框 75"/>
          <p:cNvSpPr txBox="1"/>
          <p:nvPr/>
        </p:nvSpPr>
        <p:spPr>
          <a:xfrm>
            <a:off x="2854573" y="4912740"/>
            <a:ext cx="919538" cy="969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2009" tIns="72009" rIns="72009" bIns="72009">
            <a:spAutoFit/>
          </a:bodyPr>
          <a:lstStyle>
            <a:lvl1pPr>
              <a:defRPr sz="5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02</a:t>
            </a:r>
          </a:p>
        </p:txBody>
      </p:sp>
      <p:sp>
        <p:nvSpPr>
          <p:cNvPr id="136" name="文本框 75"/>
          <p:cNvSpPr txBox="1"/>
          <p:nvPr/>
        </p:nvSpPr>
        <p:spPr>
          <a:xfrm>
            <a:off x="2854573" y="6277990"/>
            <a:ext cx="919537" cy="9695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2009" tIns="72009" rIns="72009" bIns="72009">
            <a:spAutoFit/>
          </a:bodyPr>
          <a:lstStyle>
            <a:lvl1pPr>
              <a:defRPr sz="54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pPr/>
            <a: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在 TypeScript下 写一个正确的组件"/>
          <p:cNvSpPr txBox="1"/>
          <p:nvPr/>
        </p:nvSpPr>
        <p:spPr>
          <a:xfrm>
            <a:off x="1683715" y="4762498"/>
            <a:ext cx="11034370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在 TypeScript下封装一个组件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creen Shot 2018-07-14 at 8.48.10 AM.png" descr="Screen Shot 2018-07-14 at 8.48.1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2385" y="0"/>
            <a:ext cx="11397030" cy="1079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creen Shot 2018-07-14 at 9.36.25 AM.png" descr="Screen Shot 2018-07-14 at 9.36.25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135"/>
            <a:ext cx="14401800" cy="107807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2527" y="3285125"/>
            <a:ext cx="12016748" cy="4224750"/>
          </a:xfrm>
          <a:prstGeom prst="rect">
            <a:avLst/>
          </a:prstGeom>
          <a:ln w="12700">
            <a:solidFill>
              <a:srgbClr val="000000"/>
            </a:solidFill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Screen Shot 2018-07-14 at 10.29.20 AM.png" descr="Screen Shot 2018-07-14 at 10.29.20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617947"/>
            <a:ext cx="14401800" cy="9559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6341" y="3708932"/>
            <a:ext cx="11029120" cy="33771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Q&amp;A"/>
          <p:cNvSpPr txBox="1"/>
          <p:nvPr/>
        </p:nvSpPr>
        <p:spPr>
          <a:xfrm>
            <a:off x="5807826" y="4589781"/>
            <a:ext cx="2786143" cy="161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Q&amp;A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HINKS"/>
          <p:cNvSpPr txBox="1"/>
          <p:nvPr/>
        </p:nvSpPr>
        <p:spPr>
          <a:xfrm>
            <a:off x="4820290" y="4589781"/>
            <a:ext cx="4761218" cy="1615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00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THINKS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模块导入"/>
          <p:cNvSpPr txBox="1"/>
          <p:nvPr/>
        </p:nvSpPr>
        <p:spPr>
          <a:xfrm>
            <a:off x="2405805" y="4762498"/>
            <a:ext cx="9590190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TypeScript 基础知识补充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模块导入"/>
          <p:cNvSpPr txBox="1"/>
          <p:nvPr/>
        </p:nvSpPr>
        <p:spPr>
          <a:xfrm>
            <a:off x="635686" y="457198"/>
            <a:ext cx="4485449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81263" indent="-481263">
              <a:buSzPct val="100000"/>
              <a:buAutoNum type="arabicPeriod" startAt="1"/>
              <a:defRPr sz="3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Interface 函数类型</a:t>
            </a:r>
          </a:p>
        </p:txBody>
      </p:sp>
      <p:sp>
        <p:nvSpPr>
          <p:cNvPr id="141" name="Line"/>
          <p:cNvSpPr/>
          <p:nvPr/>
        </p:nvSpPr>
        <p:spPr>
          <a:xfrm>
            <a:off x="7200900" y="4348865"/>
            <a:ext cx="0" cy="1599348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6350" y="6265102"/>
            <a:ext cx="9309100" cy="354330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4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5629" y="1947614"/>
            <a:ext cx="4090545" cy="208435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4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56350" y="6265102"/>
            <a:ext cx="7115028" cy="354330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1" grpId="2"/>
      <p:bldP build="whole" bldLvl="1" animBg="1" rev="0" advAuto="0" spid="144" grpId="4"/>
      <p:bldP build="whole" bldLvl="1" animBg="1" rev="0" advAuto="0" spid="142" grpId="3"/>
      <p:bldP build="whole" bldLvl="1" animBg="1" rev="0" advAuto="0" spid="143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Line"/>
          <p:cNvSpPr/>
          <p:nvPr/>
        </p:nvSpPr>
        <p:spPr>
          <a:xfrm>
            <a:off x="7200893" y="4414649"/>
            <a:ext cx="9" cy="1782525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4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5860" y="1070663"/>
            <a:ext cx="6530080" cy="26779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9900" y="6863208"/>
            <a:ext cx="13462000" cy="161290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8" grpId="2"/>
      <p:bldP build="whole" bldLvl="1" animBg="1" rev="0" advAuto="0" spid="146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Line"/>
          <p:cNvSpPr/>
          <p:nvPr/>
        </p:nvSpPr>
        <p:spPr>
          <a:xfrm>
            <a:off x="3759198" y="3781216"/>
            <a:ext cx="9" cy="1940189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5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93385" y="1124305"/>
            <a:ext cx="4531630" cy="194019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5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6390976"/>
            <a:ext cx="7584107" cy="227259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sp>
        <p:nvSpPr>
          <p:cNvPr id="153" name="Line"/>
          <p:cNvSpPr/>
          <p:nvPr/>
        </p:nvSpPr>
        <p:spPr>
          <a:xfrm>
            <a:off x="6380746" y="2094395"/>
            <a:ext cx="2147067" cy="9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4" name="Line"/>
          <p:cNvSpPr/>
          <p:nvPr/>
        </p:nvSpPr>
        <p:spPr>
          <a:xfrm>
            <a:off x="11726577" y="4120098"/>
            <a:ext cx="9" cy="1543980"/>
          </a:xfrm>
          <a:prstGeom prst="line">
            <a:avLst/>
          </a:prstGeom>
          <a:ln w="25400">
            <a:solidFill>
              <a:srgbClr val="FFFFFF"/>
            </a:solidFill>
            <a:tailEnd type="triangle"/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12139" y="825690"/>
            <a:ext cx="4873281" cy="269485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  <p:pic>
        <p:nvPicPr>
          <p:cNvPr id="15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378573" y="6253517"/>
            <a:ext cx="4696022" cy="254751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0" grpId="1"/>
      <p:bldP build="whole" bldLvl="1" animBg="1" rev="0" advAuto="0" spid="153" grpId="3"/>
      <p:bldP build="whole" bldLvl="1" animBg="1" rev="0" advAuto="0" spid="154" grpId="5"/>
      <p:bldP build="whole" bldLvl="1" animBg="1" rev="0" advAuto="0" spid="152" grpId="2"/>
      <p:bldP build="whole" bldLvl="1" animBg="1" rev="0" advAuto="0" spid="156" grpId="6"/>
      <p:bldP build="whole" bldLvl="1" animBg="1" rev="0" advAuto="0" spid="155" grpId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9300" y="2019300"/>
            <a:ext cx="10363200" cy="675640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01600" dist="25400" dir="540000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creen Shot 2018-07-07 at 9.31.50 PM.png" descr="Screen Shot 2018-07-07 at 9.31.50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461" y="0"/>
            <a:ext cx="13956879" cy="1079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739A9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Vue Prop 的验证那些事"/>
          <p:cNvSpPr txBox="1"/>
          <p:nvPr/>
        </p:nvSpPr>
        <p:spPr>
          <a:xfrm>
            <a:off x="2671978" y="4762498"/>
            <a:ext cx="8777098" cy="1270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6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Vue Prop 的验证那些事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Lucida Grande"/>
        <a:ea typeface="Lucida Grande"/>
        <a:cs typeface="Lucida Grand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144008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144008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Lucida Grande"/>
        <a:ea typeface="Lucida Grande"/>
        <a:cs typeface="Lucida Grande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144008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1440089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